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5143500" type="screen16x9"/>
  <p:notesSz cx="9144000" cy="51435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gAgd5CDjtVKPspQEeWnVxYantKP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715"/>
  </p:normalViewPr>
  <p:slideViewPr>
    <p:cSldViewPr snapToGrid="0">
      <p:cViewPr varScale="1">
        <p:scale>
          <a:sx n="158" d="100"/>
          <a:sy n="158" d="100"/>
        </p:scale>
        <p:origin x="8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21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6" name="Google Shape;9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8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33c38e315d1_0_1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g33c38e315d1_0_147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3c38e315d1_0_1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g33c38e315d1_0_156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33c38e315d1_0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05" name="Google Shape;205;g33c38e315d1_0_165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e3f50128b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15" name="Google Shape;215;g2e3f50128b1_0_0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33c38e315d1_0_1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5" name="Google Shape;225;g33c38e315d1_0_188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3c38e315d1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4" name="Google Shape;104;g33c38e315d1_0_29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c38e315d1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1" name="Google Shape;111;g33c38e315d1_0_47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33c38e315d1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" name="Google Shape;119;g33c38e315d1_0_39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3c38e315d1_0_1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33c38e315d1_0_139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3c2e0ad0fb2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524300" y="385750"/>
            <a:ext cx="60963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6" name="Google Shape;136;g3c2e0ad0fb2_0_0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c2e0ad0fb2_0_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3c2e0ad0fb2_0_32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3c2e0ad0fb2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7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0" name="Google Shape;160;g3c2e0ad0fb2_0_41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c2e0ad0fb2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385763"/>
            <a:ext cx="3429000" cy="19288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3c2e0ad0fb2_0_58:notes"/>
          <p:cNvSpPr txBox="1">
            <a:spLocks noGrp="1"/>
          </p:cNvSpPr>
          <p:nvPr>
            <p:ph type="body" idx="1"/>
          </p:nvPr>
        </p:nvSpPr>
        <p:spPr>
          <a:xfrm>
            <a:off x="914400" y="2443150"/>
            <a:ext cx="7315200" cy="231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4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1.png"/><Relationship Id="rId7" Type="http://schemas.openxmlformats.org/officeDocument/2006/relationships/image" Target="../media/image4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iapositive de titre">
  <p:cSld name="Diapositive de titr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12" descr="Une image contenant nature, lumière, objet d’extérieur, ciel nocturn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 l="786" r="1" b="444"/>
          <a:stretch/>
        </p:blipFill>
        <p:spPr>
          <a:xfrm>
            <a:off x="369888" y="1073596"/>
            <a:ext cx="8774112" cy="371112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12"/>
          <p:cNvSpPr txBox="1">
            <a:spLocks noGrp="1"/>
          </p:cNvSpPr>
          <p:nvPr>
            <p:ph type="title"/>
          </p:nvPr>
        </p:nvSpPr>
        <p:spPr>
          <a:xfrm>
            <a:off x="2136790" y="2618355"/>
            <a:ext cx="6647210" cy="384721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68000" tIns="0" rIns="0" bIns="0" anchor="ctr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  <a:defRPr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2"/>
          <p:cNvSpPr txBox="1">
            <a:spLocks noGrp="1"/>
          </p:cNvSpPr>
          <p:nvPr>
            <p:ph type="dt" idx="10"/>
          </p:nvPr>
        </p:nvSpPr>
        <p:spPr>
          <a:xfrm>
            <a:off x="0" y="4963500"/>
            <a:ext cx="180000" cy="1800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12"/>
          <p:cNvSpPr txBox="1">
            <a:spLocks noGrp="1"/>
          </p:cNvSpPr>
          <p:nvPr>
            <p:ph type="sldNum" idx="12"/>
          </p:nvPr>
        </p:nvSpPr>
        <p:spPr>
          <a:xfrm>
            <a:off x="0" y="4963500"/>
            <a:ext cx="180000" cy="1800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21" name="Google Shape;21;p12"/>
          <p:cNvSpPr txBox="1">
            <a:spLocks noGrp="1"/>
          </p:cNvSpPr>
          <p:nvPr>
            <p:ph type="body" idx="1"/>
          </p:nvPr>
        </p:nvSpPr>
        <p:spPr>
          <a:xfrm>
            <a:off x="2627784" y="3323898"/>
            <a:ext cx="5688632" cy="12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  <a:defRPr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2" name="Google Shape;22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5432" y="2444057"/>
            <a:ext cx="1451506" cy="8039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2"/>
          <p:cNvPicPr preferRelativeResize="0"/>
          <p:nvPr/>
        </p:nvPicPr>
        <p:blipFill rotWithShape="1">
          <a:blip r:embed="rId4">
            <a:alphaModFix/>
          </a:blip>
          <a:srcRect r="51894"/>
          <a:stretch/>
        </p:blipFill>
        <p:spPr>
          <a:xfrm>
            <a:off x="239762" y="116132"/>
            <a:ext cx="989969" cy="957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1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02353" y="358775"/>
            <a:ext cx="1178379" cy="41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2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21246" y="285820"/>
            <a:ext cx="524454" cy="524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Google Shape;26;p12"/>
          <p:cNvPicPr preferRelativeResize="0"/>
          <p:nvPr/>
        </p:nvPicPr>
        <p:blipFill rotWithShape="1">
          <a:blip r:embed="rId7">
            <a:alphaModFix/>
          </a:blip>
          <a:srcRect t="34166" b="36704"/>
          <a:stretch/>
        </p:blipFill>
        <p:spPr>
          <a:xfrm>
            <a:off x="6345700" y="223319"/>
            <a:ext cx="1556653" cy="64149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itre - v1">
  <p:cSld name="Chapitre - v1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1"/>
          <p:cNvSpPr/>
          <p:nvPr/>
        </p:nvSpPr>
        <p:spPr>
          <a:xfrm>
            <a:off x="0" y="706438"/>
            <a:ext cx="9144000" cy="443706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1"/>
          <p:cNvSpPr txBox="1">
            <a:spLocks noGrp="1"/>
          </p:cNvSpPr>
          <p:nvPr>
            <p:ph type="title"/>
          </p:nvPr>
        </p:nvSpPr>
        <p:spPr>
          <a:xfrm>
            <a:off x="359999" y="921657"/>
            <a:ext cx="8424000" cy="3336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AutoNum type="arabicPeriod"/>
              <a:defRPr sz="33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21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21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90" name="Google Shape;90;p21"/>
          <p:cNvCxnSpPr/>
          <p:nvPr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91" name="Google Shape;91;p2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16416" y="215097"/>
            <a:ext cx="756714" cy="264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80002" y="184361"/>
            <a:ext cx="336786" cy="33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21"/>
          <p:cNvPicPr preferRelativeResize="0"/>
          <p:nvPr/>
        </p:nvPicPr>
        <p:blipFill rotWithShape="1">
          <a:blip r:embed="rId4">
            <a:alphaModFix/>
          </a:blip>
          <a:srcRect t="34166" b="36704"/>
          <a:stretch/>
        </p:blipFill>
        <p:spPr>
          <a:xfrm>
            <a:off x="7316788" y="141364"/>
            <a:ext cx="999628" cy="4119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re et texte avec visuel droite">
  <p:cSld name="1_Titre et texte avec visuel droite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9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9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19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1" name="Google Shape;31;p19"/>
          <p:cNvSpPr>
            <a:spLocks noGrp="1"/>
          </p:cNvSpPr>
          <p:nvPr>
            <p:ph type="chart" idx="2"/>
          </p:nvPr>
        </p:nvSpPr>
        <p:spPr>
          <a:xfrm>
            <a:off x="360000" y="1563638"/>
            <a:ext cx="3924684" cy="302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Noto Sans Symbols"/>
              <a:buChar char="▪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" name="Google Shape;32;p19"/>
          <p:cNvSpPr>
            <a:spLocks noGrp="1"/>
          </p:cNvSpPr>
          <p:nvPr>
            <p:ph type="chart" idx="3"/>
          </p:nvPr>
        </p:nvSpPr>
        <p:spPr>
          <a:xfrm>
            <a:off x="4859315" y="1563638"/>
            <a:ext cx="3924684" cy="3024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900000" rIns="0" bIns="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"/>
              <a:buFont typeface="Arial"/>
              <a:buNone/>
              <a:defRPr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Noto Sans Symbols"/>
              <a:buChar char="▪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mmaire">
  <p:cSld name="Sommaire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3"/>
          <p:cNvSpPr txBox="1">
            <a:spLocks noGrp="1"/>
          </p:cNvSpPr>
          <p:nvPr>
            <p:ph type="body" idx="1"/>
          </p:nvPr>
        </p:nvSpPr>
        <p:spPr>
          <a:xfrm>
            <a:off x="359638" y="1752309"/>
            <a:ext cx="2520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/>
              <a:defRPr b="1"/>
            </a:lvl1pPr>
            <a:lvl2pPr marL="914400" lvl="1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  <a:defRPr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13"/>
          <p:cNvSpPr txBox="1">
            <a:spLocks noGrp="1"/>
          </p:cNvSpPr>
          <p:nvPr>
            <p:ph type="title"/>
          </p:nvPr>
        </p:nvSpPr>
        <p:spPr>
          <a:xfrm>
            <a:off x="359999" y="871200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13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3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38" name="Google Shape;38;p13"/>
          <p:cNvSpPr txBox="1">
            <a:spLocks noGrp="1"/>
          </p:cNvSpPr>
          <p:nvPr>
            <p:ph type="body" idx="2"/>
          </p:nvPr>
        </p:nvSpPr>
        <p:spPr>
          <a:xfrm>
            <a:off x="3311819" y="1752309"/>
            <a:ext cx="2520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 startAt="2"/>
              <a:defRPr b="1"/>
            </a:lvl1pPr>
            <a:lvl2pPr marL="914400" lvl="1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  <a:defRPr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9" name="Google Shape;39;p13"/>
          <p:cNvSpPr txBox="1">
            <a:spLocks noGrp="1"/>
          </p:cNvSpPr>
          <p:nvPr>
            <p:ph type="body" idx="3"/>
          </p:nvPr>
        </p:nvSpPr>
        <p:spPr>
          <a:xfrm>
            <a:off x="6263999" y="1752309"/>
            <a:ext cx="2520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175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AutoNum type="arabicPeriod" startAt="3"/>
              <a:defRPr b="1"/>
            </a:lvl1pPr>
            <a:lvl2pPr marL="914400" lvl="1" indent="-304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AutoNum type="arabicPeriod"/>
              <a:defRPr/>
            </a:lvl2pPr>
            <a:lvl3pPr marL="1371600" lvl="2" indent="-228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3pPr>
            <a:lvl4pPr marL="1828800" lvl="3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/>
            </a:lvl4pPr>
            <a:lvl5pPr marL="2286000" lvl="4" indent="-2286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">
  <p:cSld name="Titre et texte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6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44" name="Google Shape;44;p16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None/>
              <a:defRPr sz="1500" b="1">
                <a:solidFill>
                  <a:schemeClr val="accent3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16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8424862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itre - v2">
  <p:cSld name="Chapitre - v2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705611"/>
            <a:ext cx="9144000" cy="4437888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4"/>
          <p:cNvSpPr txBox="1">
            <a:spLocks noGrp="1"/>
          </p:cNvSpPr>
          <p:nvPr>
            <p:ph type="title"/>
          </p:nvPr>
        </p:nvSpPr>
        <p:spPr>
          <a:xfrm>
            <a:off x="359999" y="921657"/>
            <a:ext cx="8424000" cy="3336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AutoNum type="arabicPeriod"/>
              <a:defRPr sz="33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4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4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51" name="Google Shape;51;p14"/>
          <p:cNvCxnSpPr/>
          <p:nvPr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hapitre - v3">
  <p:cSld name="Chapitre - v3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5"/>
          <p:cNvPicPr preferRelativeResize="0"/>
          <p:nvPr/>
        </p:nvPicPr>
        <p:blipFill rotWithShape="1">
          <a:blip r:embed="rId2">
            <a:alphaModFix/>
          </a:blip>
          <a:srcRect l="113" r="113"/>
          <a:stretch/>
        </p:blipFill>
        <p:spPr>
          <a:xfrm>
            <a:off x="1" y="704700"/>
            <a:ext cx="9143999" cy="44388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359999" y="921600"/>
            <a:ext cx="8424000" cy="333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300"/>
              <a:buFont typeface="Arial"/>
              <a:buAutoNum type="arabicPeriod"/>
              <a:defRPr sz="33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5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57" name="Google Shape;57;p15"/>
          <p:cNvCxnSpPr/>
          <p:nvPr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s sur 3 colonnes">
  <p:cSld name="Titre et textes sur 3 colonnes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7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7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7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62" name="Google Shape;62;p17"/>
          <p:cNvSpPr txBox="1">
            <a:spLocks noGrp="1"/>
          </p:cNvSpPr>
          <p:nvPr>
            <p:ph type="body" idx="1"/>
          </p:nvPr>
        </p:nvSpPr>
        <p:spPr>
          <a:xfrm>
            <a:off x="358776" y="1893600"/>
            <a:ext cx="2520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3" name="Google Shape;63;p17"/>
          <p:cNvSpPr txBox="1">
            <a:spLocks noGrp="1"/>
          </p:cNvSpPr>
          <p:nvPr>
            <p:ph type="body" idx="2"/>
          </p:nvPr>
        </p:nvSpPr>
        <p:spPr>
          <a:xfrm>
            <a:off x="3310776" y="1893600"/>
            <a:ext cx="2520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4" name="Google Shape;64;p17"/>
          <p:cNvSpPr txBox="1">
            <a:spLocks noGrp="1"/>
          </p:cNvSpPr>
          <p:nvPr>
            <p:ph type="body" idx="3"/>
          </p:nvPr>
        </p:nvSpPr>
        <p:spPr>
          <a:xfrm>
            <a:off x="6262776" y="1893600"/>
            <a:ext cx="2520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7"/>
          <p:cNvSpPr txBox="1">
            <a:spLocks noGrp="1"/>
          </p:cNvSpPr>
          <p:nvPr>
            <p:ph type="body" idx="4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None/>
              <a:defRPr sz="1500" b="1">
                <a:solidFill>
                  <a:schemeClr val="accent3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re et texte avec visuel droite">
  <p:cSld name="Titre et texte avec visuel droite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8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8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8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sp>
        <p:nvSpPr>
          <p:cNvPr id="70" name="Google Shape;70;p18"/>
          <p:cNvSpPr>
            <a:spLocks noGrp="1"/>
          </p:cNvSpPr>
          <p:nvPr>
            <p:ph type="pic" idx="2"/>
          </p:nvPr>
        </p:nvSpPr>
        <p:spPr>
          <a:xfrm>
            <a:off x="3204000" y="1893600"/>
            <a:ext cx="5580000" cy="2700000"/>
          </a:xfrm>
          <a:prstGeom prst="rect">
            <a:avLst/>
          </a:prstGeom>
          <a:solidFill>
            <a:srgbClr val="F2F2F2"/>
          </a:solidFill>
          <a:ln>
            <a:noFill/>
          </a:ln>
        </p:spPr>
      </p:sp>
      <p:sp>
        <p:nvSpPr>
          <p:cNvPr id="71" name="Google Shape;71;p18"/>
          <p:cNvSpPr txBox="1">
            <a:spLocks noGrp="1"/>
          </p:cNvSpPr>
          <p:nvPr>
            <p:ph type="body" idx="1"/>
          </p:nvPr>
        </p:nvSpPr>
        <p:spPr>
          <a:xfrm>
            <a:off x="358776" y="1893599"/>
            <a:ext cx="2520000" cy="2699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body" idx="3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"/>
              <a:buNone/>
              <a:defRPr sz="1500" b="1">
                <a:solidFill>
                  <a:schemeClr val="accent3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3pPr>
            <a:lvl4pPr marL="1828800" lvl="3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▪"/>
              <a:defRPr/>
            </a:lvl5pPr>
            <a:lvl6pPr marL="2743200" lvl="5" indent="-342900" algn="l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Dernière">
  <p:cSld name="Dernière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20" descr="Une image contenant nature, ciel nocturne&#10;&#10;Description générée automatiquement"/>
          <p:cNvPicPr preferRelativeResize="0"/>
          <p:nvPr/>
        </p:nvPicPr>
        <p:blipFill rotWithShape="1">
          <a:blip r:embed="rId2">
            <a:alphaModFix/>
          </a:blip>
          <a:srcRect l="822" b="200"/>
          <a:stretch/>
        </p:blipFill>
        <p:spPr>
          <a:xfrm>
            <a:off x="369888" y="1073596"/>
            <a:ext cx="8774112" cy="3711128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2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93701" y="2929160"/>
            <a:ext cx="190800" cy="1908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20"/>
          <p:cNvSpPr txBox="1">
            <a:spLocks noGrp="1"/>
          </p:cNvSpPr>
          <p:nvPr>
            <p:ph type="title"/>
          </p:nvPr>
        </p:nvSpPr>
        <p:spPr>
          <a:xfrm>
            <a:off x="3200943" y="2424105"/>
            <a:ext cx="4521542" cy="797069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68000" tIns="144000" rIns="0" bIns="432000" anchor="t" anchorCtr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  <a:defRPr sz="1400" b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20"/>
          <p:cNvSpPr txBox="1">
            <a:spLocks noGrp="1"/>
          </p:cNvSpPr>
          <p:nvPr>
            <p:ph type="dt" idx="10"/>
          </p:nvPr>
        </p:nvSpPr>
        <p:spPr>
          <a:xfrm>
            <a:off x="0" y="4963500"/>
            <a:ext cx="180000" cy="1800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00">
                <a:solidFill>
                  <a:schemeClr val="dk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20"/>
          <p:cNvSpPr txBox="1">
            <a:spLocks noGrp="1"/>
          </p:cNvSpPr>
          <p:nvPr>
            <p:ph type="sldNum" idx="12"/>
          </p:nvPr>
        </p:nvSpPr>
        <p:spPr>
          <a:xfrm>
            <a:off x="0" y="4963500"/>
            <a:ext cx="180000" cy="1800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"/>
              <a:buFont typeface="Arial"/>
              <a:buNone/>
              <a:defRPr sz="1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pic>
        <p:nvPicPr>
          <p:cNvPr id="79" name="Google Shape;79;p20"/>
          <p:cNvPicPr preferRelativeResize="0"/>
          <p:nvPr/>
        </p:nvPicPr>
        <p:blipFill rotWithShape="1">
          <a:blip r:embed="rId4">
            <a:alphaModFix/>
          </a:blip>
          <a:srcRect r="51894"/>
          <a:stretch/>
        </p:blipFill>
        <p:spPr>
          <a:xfrm>
            <a:off x="239762" y="116132"/>
            <a:ext cx="989969" cy="95746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2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02353" y="358775"/>
            <a:ext cx="1178379" cy="41186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Google Shape;81;p2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821246" y="285820"/>
            <a:ext cx="524454" cy="524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20"/>
          <p:cNvPicPr preferRelativeResize="0"/>
          <p:nvPr/>
        </p:nvPicPr>
        <p:blipFill rotWithShape="1">
          <a:blip r:embed="rId7">
            <a:alphaModFix/>
          </a:blip>
          <a:srcRect t="34166" b="36704"/>
          <a:stretch/>
        </p:blipFill>
        <p:spPr>
          <a:xfrm>
            <a:off x="6345700" y="223319"/>
            <a:ext cx="1556653" cy="641497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2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29293" y="2177638"/>
            <a:ext cx="2247660" cy="124498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20"/>
          <p:cNvSpPr txBox="1"/>
          <p:nvPr/>
        </p:nvSpPr>
        <p:spPr>
          <a:xfrm>
            <a:off x="3884501" y="2886060"/>
            <a:ext cx="120233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NumPEx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Arial"/>
              <a:buNone/>
              <a:defRPr sz="25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1"/>
          <p:cNvSpPr txBox="1">
            <a:spLocks noGrp="1"/>
          </p:cNvSpPr>
          <p:nvPr>
            <p:ph type="body" idx="1"/>
          </p:nvPr>
        </p:nvSpPr>
        <p:spPr>
          <a:xfrm>
            <a:off x="360000" y="1893555"/>
            <a:ext cx="84240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2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Noto Sans Symbols"/>
              <a:buChar char="▪"/>
              <a:defRPr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794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•"/>
              <a:defRPr sz="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7305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Font typeface="Noto Sans Symbols"/>
              <a:buChar char="▪"/>
              <a:defRPr sz="7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1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1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584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  <a:defRPr sz="700" b="1" i="0" u="none" strike="noStrike" cap="non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‹N°›</a:t>
            </a:fld>
            <a:endParaRPr/>
          </a:p>
        </p:txBody>
      </p:sp>
      <p:cxnSp>
        <p:nvCxnSpPr>
          <p:cNvPr id="10" name="Google Shape;10;p11"/>
          <p:cNvCxnSpPr/>
          <p:nvPr/>
        </p:nvCxnSpPr>
        <p:spPr>
          <a:xfrm>
            <a:off x="360000" y="4784400"/>
            <a:ext cx="8424000" cy="0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1" name="Google Shape;11;p11"/>
          <p:cNvPicPr preferRelativeResize="0"/>
          <p:nvPr/>
        </p:nvPicPr>
        <p:blipFill rotWithShape="1">
          <a:blip r:embed="rId12">
            <a:alphaModFix/>
          </a:blip>
          <a:srcRect r="51894"/>
          <a:stretch/>
        </p:blipFill>
        <p:spPr>
          <a:xfrm>
            <a:off x="247446" y="184361"/>
            <a:ext cx="515813" cy="4988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1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8316416" y="215097"/>
            <a:ext cx="756714" cy="264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11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980002" y="184361"/>
            <a:ext cx="336786" cy="336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11"/>
          <p:cNvPicPr preferRelativeResize="0"/>
          <p:nvPr/>
        </p:nvPicPr>
        <p:blipFill rotWithShape="1">
          <a:blip r:embed="rId15">
            <a:alphaModFix/>
          </a:blip>
          <a:srcRect t="34166" b="36704"/>
          <a:stretch/>
        </p:blipFill>
        <p:spPr>
          <a:xfrm>
            <a:off x="7316788" y="141364"/>
            <a:ext cx="999628" cy="411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11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827584" y="141364"/>
            <a:ext cx="936000" cy="518455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"/>
          <p:cNvSpPr txBox="1">
            <a:spLocks noGrp="1"/>
          </p:cNvSpPr>
          <p:nvPr>
            <p:ph type="title"/>
          </p:nvPr>
        </p:nvSpPr>
        <p:spPr>
          <a:xfrm>
            <a:off x="2136790" y="2425995"/>
            <a:ext cx="6647100" cy="769500"/>
          </a:xfrm>
          <a:prstGeom prst="rect">
            <a:avLst/>
          </a:prstGeom>
          <a:noFill/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68000" tIns="0" rIns="0" bIns="0" anchor="ctr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500"/>
              <a:buFont typeface="Arial"/>
              <a:buNone/>
            </a:pPr>
            <a:r>
              <a:rPr lang="fr-FR"/>
              <a:t>Ecosystème logiciel: modèles de programmation et pile logicielle</a:t>
            </a:r>
            <a:endParaRPr/>
          </a:p>
        </p:txBody>
      </p:sp>
      <p:sp>
        <p:nvSpPr>
          <p:cNvPr id="99" name="Google Shape;99;p1"/>
          <p:cNvSpPr txBox="1">
            <a:spLocks noGrp="1"/>
          </p:cNvSpPr>
          <p:nvPr>
            <p:ph type="dt" idx="10"/>
          </p:nvPr>
        </p:nvSpPr>
        <p:spPr>
          <a:xfrm>
            <a:off x="0" y="4963500"/>
            <a:ext cx="180000" cy="1800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17/07/2024</a:t>
            </a:r>
            <a:endParaRPr/>
          </a:p>
        </p:txBody>
      </p:sp>
      <p:sp>
        <p:nvSpPr>
          <p:cNvPr id="100" name="Google Shape;100;p1"/>
          <p:cNvSpPr txBox="1">
            <a:spLocks noGrp="1"/>
          </p:cNvSpPr>
          <p:nvPr>
            <p:ph type="sldNum" idx="12"/>
          </p:nvPr>
        </p:nvSpPr>
        <p:spPr>
          <a:xfrm>
            <a:off x="0" y="4963500"/>
            <a:ext cx="180000" cy="180000"/>
          </a:xfrm>
          <a:prstGeom prst="rect">
            <a:avLst/>
          </a:prstGeom>
          <a:noFill/>
          <a:ln w="9525" cap="flat" cmpd="sng">
            <a:solidFill>
              <a:schemeClr val="dk1">
                <a:alpha val="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0"/>
              <a:buNone/>
            </a:pPr>
            <a:fld id="{00000000-1234-1234-1234-123412341234}" type="slidenum">
              <a:rPr lang="fr-FR"/>
              <a:t>1</a:t>
            </a:fld>
            <a:endParaRPr/>
          </a:p>
        </p:txBody>
      </p:sp>
      <p:sp>
        <p:nvSpPr>
          <p:cNvPr id="101" name="Google Shape;101;p1"/>
          <p:cNvSpPr txBox="1">
            <a:spLocks noGrp="1"/>
          </p:cNvSpPr>
          <p:nvPr>
            <p:ph type="body" idx="1"/>
          </p:nvPr>
        </p:nvSpPr>
        <p:spPr>
          <a:xfrm>
            <a:off x="2627784" y="3323898"/>
            <a:ext cx="5688632" cy="1223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None/>
            </a:pPr>
            <a:r>
              <a:rPr lang="fr-FR"/>
              <a:t>H. Barucq, A. Buttari and R. Namyst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3c38e315d1_0_147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</a:t>
            </a:r>
            <a:endParaRPr/>
          </a:p>
        </p:txBody>
      </p:sp>
      <p:sp>
        <p:nvSpPr>
          <p:cNvPr id="191" name="Google Shape;191;g33c38e315d1_0_147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10</a:t>
            </a:fld>
            <a:endParaRPr/>
          </a:p>
        </p:txBody>
      </p:sp>
      <p:sp>
        <p:nvSpPr>
          <p:cNvPr id="192" name="Google Shape;192;g33c38e315d1_0_147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3" name="Google Shape;193;g33c38e315d1_0_147"/>
          <p:cNvSpPr txBox="1">
            <a:spLocks noGrp="1"/>
          </p:cNvSpPr>
          <p:nvPr>
            <p:ph type="body" idx="2"/>
          </p:nvPr>
        </p:nvSpPr>
        <p:spPr>
          <a:xfrm>
            <a:off x="358775" y="1436400"/>
            <a:ext cx="8424900" cy="297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How to write efficient and portable code: directive-based approaches</a:t>
            </a:r>
            <a:endParaRPr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rgbClr val="38761D"/>
                </a:solidFill>
              </a:rPr>
              <a:t>Advantages</a:t>
            </a:r>
            <a:endParaRPr>
              <a:solidFill>
                <a:srgbClr val="38761D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(supposedly) wide support: OpenMP, OpenACC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Relatively easy and not very intrusive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Char char="●"/>
            </a:pPr>
            <a:r>
              <a:rPr lang="fr-FR">
                <a:solidFill>
                  <a:srgbClr val="990000"/>
                </a:solidFill>
              </a:rPr>
              <a:t>Disadvantages</a:t>
            </a:r>
            <a:endParaRPr>
              <a:solidFill>
                <a:srgbClr val="990000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lack of flexibility, features and abstraction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shaky compilers support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>
                <a:solidFill>
                  <a:srgbClr val="351C75"/>
                </a:solidFill>
              </a:rPr>
              <a:t>Ongoing work </a:t>
            </a:r>
            <a:r>
              <a:rPr lang="fr-FR"/>
              <a:t>???</a:t>
            </a:r>
            <a:endParaRPr/>
          </a:p>
        </p:txBody>
      </p:sp>
      <p:pic>
        <p:nvPicPr>
          <p:cNvPr id="194" name="Google Shape;194;g33c38e315d1_0_1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991238" y="3307900"/>
            <a:ext cx="3629025" cy="952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33c38e315d1_0_156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</a:t>
            </a:r>
            <a:endParaRPr/>
          </a:p>
        </p:txBody>
      </p:sp>
      <p:sp>
        <p:nvSpPr>
          <p:cNvPr id="200" name="Google Shape;200;g33c38e315d1_0_156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11</a:t>
            </a:fld>
            <a:endParaRPr/>
          </a:p>
        </p:txBody>
      </p:sp>
      <p:sp>
        <p:nvSpPr>
          <p:cNvPr id="201" name="Google Shape;201;g33c38e315d1_0_156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02" name="Google Shape;202;g33c38e315d1_0_156"/>
          <p:cNvSpPr txBox="1">
            <a:spLocks noGrp="1"/>
          </p:cNvSpPr>
          <p:nvPr>
            <p:ph type="body" idx="2"/>
          </p:nvPr>
        </p:nvSpPr>
        <p:spPr>
          <a:xfrm>
            <a:off x="358775" y="1360200"/>
            <a:ext cx="8424900" cy="3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How to write efficient and portable code: runtime-based approaches</a:t>
            </a:r>
            <a:endParaRPr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rgbClr val="38761D"/>
                </a:solidFill>
              </a:rPr>
              <a:t>Advantages</a:t>
            </a:r>
            <a:endParaRPr>
              <a:solidFill>
                <a:srgbClr val="38761D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Architecture and data-agnostic expression of algorithms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Consistent handling of CPU, GPU and multinode parallelism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Char char="●"/>
            </a:pPr>
            <a:r>
              <a:rPr lang="fr-FR">
                <a:solidFill>
                  <a:srgbClr val="990000"/>
                </a:solidFill>
              </a:rPr>
              <a:t>Disadvantages</a:t>
            </a:r>
            <a:endParaRPr>
              <a:solidFill>
                <a:srgbClr val="990000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Intrusive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Programming interfaces (e.g., STF, PTG) still lacking some features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>
                <a:solidFill>
                  <a:srgbClr val="351C75"/>
                </a:solidFill>
              </a:rPr>
              <a:t>Ongoing work</a:t>
            </a:r>
            <a:r>
              <a:rPr lang="fr-FR"/>
              <a:t>: ANR SOLHARIS, Exa-SofT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3c38e315d1_0_165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</a:t>
            </a:r>
            <a:endParaRPr/>
          </a:p>
        </p:txBody>
      </p:sp>
      <p:sp>
        <p:nvSpPr>
          <p:cNvPr id="208" name="Google Shape;208;g33c38e315d1_0_165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12</a:t>
            </a:fld>
            <a:endParaRPr/>
          </a:p>
        </p:txBody>
      </p:sp>
      <p:sp>
        <p:nvSpPr>
          <p:cNvPr id="209" name="Google Shape;209;g33c38e315d1_0_165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10" name="Google Shape;210;g33c38e315d1_0_165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/>
              <a:t>Software features that force us to rethink our algorithms and software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211" name="Google Shape;211;g33c38e315d1_0_165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84249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How to write efficient and portable code: runtime-based approaches</a:t>
            </a:r>
            <a:endParaRPr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fr-FR"/>
              <a:t>Task-based parallelism and runtimes within SOLHARIS and Exa-SofT: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Split the work into tasks that are delegated to a runtime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Automatic detection of dependencies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Automatic handling of data transfers between units and nodes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work in progress: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improve programming interface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reduce overhead and improve scalability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investigate use of complex algorithms at large scale </a:t>
            </a:r>
            <a:endParaRPr/>
          </a:p>
        </p:txBody>
      </p:sp>
      <p:pic>
        <p:nvPicPr>
          <p:cNvPr id="212" name="Google Shape;212;g33c38e315d1_0_1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 rot="5400000">
            <a:off x="6123063" y="1792587"/>
            <a:ext cx="3793049" cy="190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e3f50128b1_0_0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</a:t>
            </a:r>
            <a:endParaRPr/>
          </a:p>
        </p:txBody>
      </p:sp>
      <p:sp>
        <p:nvSpPr>
          <p:cNvPr id="218" name="Google Shape;218;g2e3f50128b1_0_0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13</a:t>
            </a:fld>
            <a:endParaRPr/>
          </a:p>
        </p:txBody>
      </p:sp>
      <p:sp>
        <p:nvSpPr>
          <p:cNvPr id="219" name="Google Shape;219;g2e3f50128b1_0_0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0" name="Google Shape;220;g2e3f50128b1_0_0"/>
          <p:cNvSpPr txBox="1">
            <a:spLocks noGrp="1"/>
          </p:cNvSpPr>
          <p:nvPr>
            <p:ph type="body" idx="2"/>
          </p:nvPr>
        </p:nvSpPr>
        <p:spPr>
          <a:xfrm>
            <a:off x="358775" y="1360200"/>
            <a:ext cx="8424900" cy="328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How to write efficient and portable code: portability layer</a:t>
            </a:r>
            <a:endParaRPr b="1">
              <a:solidFill>
                <a:schemeClr val="accent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rgbClr val="38761D"/>
                </a:solidFill>
              </a:rPr>
              <a:t>Advantages</a:t>
            </a:r>
            <a:endParaRPr>
              <a:solidFill>
                <a:srgbClr val="38761D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Easy to use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Performance portability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large community 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Char char="●"/>
            </a:pPr>
            <a:r>
              <a:rPr lang="fr-FR">
                <a:solidFill>
                  <a:srgbClr val="990000"/>
                </a:solidFill>
              </a:rPr>
              <a:t>Disadvantages</a:t>
            </a:r>
            <a:endParaRPr>
              <a:solidFill>
                <a:srgbClr val="990000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Performance limitation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Mostly loop parallelism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Limited precision support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>
                <a:solidFill>
                  <a:srgbClr val="351C75"/>
                </a:solidFill>
              </a:rPr>
              <a:t>Ongoing work</a:t>
            </a:r>
            <a:r>
              <a:rPr lang="fr-FR"/>
              <a:t>: CExA Project, Exa-SofT, Exa-MA</a:t>
            </a:r>
            <a:endParaRPr/>
          </a:p>
        </p:txBody>
      </p:sp>
      <p:pic>
        <p:nvPicPr>
          <p:cNvPr id="221" name="Google Shape;221;g2e3f50128b1_0_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19075" y="3805649"/>
            <a:ext cx="2564601" cy="545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g2e3f50128b1_0_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65400" y="2781300"/>
            <a:ext cx="871950" cy="871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3c38e315d1_0_188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</a:t>
            </a:r>
            <a:endParaRPr/>
          </a:p>
        </p:txBody>
      </p:sp>
      <p:sp>
        <p:nvSpPr>
          <p:cNvPr id="228" name="Google Shape;228;g33c38e315d1_0_188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  <p:sp>
        <p:nvSpPr>
          <p:cNvPr id="229" name="Google Shape;229;g33c38e315d1_0_188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30" name="Google Shape;230;g33c38e315d1_0_188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/>
              <a:t>Software features that force us to rethink our algorithms and software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231" name="Google Shape;231;g33c38e315d1_0_188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84249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How to write efficient and portable code: high productivity approaches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rgbClr val="38761D"/>
                </a:solidFill>
              </a:rPr>
              <a:t>Advantages</a:t>
            </a:r>
            <a:endParaRPr>
              <a:solidFill>
                <a:srgbClr val="38761D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Connected to user-friendly languages such as Python or Julia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Compilation techniques to maximize performance transparently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Precision optimization</a:t>
            </a:r>
            <a:br>
              <a:rPr lang="fr-FR"/>
            </a:b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0000"/>
              </a:buClr>
              <a:buSzPts val="1800"/>
              <a:buChar char="●"/>
            </a:pPr>
            <a:r>
              <a:rPr lang="fr-FR">
                <a:solidFill>
                  <a:srgbClr val="990000"/>
                </a:solidFill>
              </a:rPr>
              <a:t>Disadvantages</a:t>
            </a:r>
            <a:endParaRPr>
              <a:solidFill>
                <a:srgbClr val="990000"/>
              </a:solidFill>
            </a:endParaRPr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Profiling limitations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Based on JIT: pure functions requirement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Compilation overhead</a:t>
            </a:r>
            <a:br>
              <a:rPr lang="fr-FR"/>
            </a:br>
            <a:endParaRPr/>
          </a:p>
          <a:p>
            <a:pPr marL="0" lvl="0" indent="0" algn="l" rtl="0">
              <a:lnSpc>
                <a:spcPct val="100000"/>
              </a:lnSpc>
              <a:spcBef>
                <a:spcPts val="600"/>
              </a:spcBef>
              <a:spcAft>
                <a:spcPts val="500"/>
              </a:spcAft>
              <a:buSzPts val="1800"/>
              <a:buNone/>
            </a:pPr>
            <a:endParaRPr/>
          </a:p>
        </p:txBody>
      </p:sp>
      <p:pic>
        <p:nvPicPr>
          <p:cNvPr id="232" name="Google Shape;232;g33c38e315d1_0_18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0674" y="3691650"/>
            <a:ext cx="1328850" cy="768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g33c38e315d1_0_18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27075" y="3669650"/>
            <a:ext cx="2032250" cy="81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33c38e315d1_0_29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The elephant in the room</a:t>
            </a:r>
            <a:endParaRPr/>
          </a:p>
        </p:txBody>
      </p:sp>
      <p:sp>
        <p:nvSpPr>
          <p:cNvPr id="107" name="Google Shape;107;g33c38e315d1_0_29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fr-FR"/>
              <a:t>2</a:t>
            </a:fld>
            <a:endParaRPr/>
          </a:p>
        </p:txBody>
      </p:sp>
      <p:pic>
        <p:nvPicPr>
          <p:cNvPr id="108" name="Google Shape;108;g33c38e315d1_0_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6000" y="1381400"/>
            <a:ext cx="4631999" cy="308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3c38e315d1_0_47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The elephant in the room: GPUs</a:t>
            </a:r>
            <a:endParaRPr/>
          </a:p>
        </p:txBody>
      </p:sp>
      <p:sp>
        <p:nvSpPr>
          <p:cNvPr id="114" name="Google Shape;114;g33c38e315d1_0_47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3</a:t>
            </a:fld>
            <a:endParaRPr/>
          </a:p>
        </p:txBody>
      </p:sp>
      <p:pic>
        <p:nvPicPr>
          <p:cNvPr id="115" name="Google Shape;115;g33c38e315d1_0_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56000" y="1381400"/>
            <a:ext cx="4631999" cy="3087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g33c38e315d1_0_4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16513" y="1667950"/>
            <a:ext cx="3510975" cy="2395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3c38e315d1_0_39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The elephant in the room: GPUs</a:t>
            </a:r>
            <a:endParaRPr/>
          </a:p>
        </p:txBody>
      </p:sp>
      <p:sp>
        <p:nvSpPr>
          <p:cNvPr id="122" name="Google Shape;122;g33c38e315d1_0_39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4</a:t>
            </a:fld>
            <a:endParaRPr/>
          </a:p>
        </p:txBody>
      </p:sp>
      <p:pic>
        <p:nvPicPr>
          <p:cNvPr id="123" name="Google Shape;123;g33c38e315d1_0_3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938" y="1411157"/>
            <a:ext cx="6438116" cy="2974794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g33c38e315d1_0_39"/>
          <p:cNvSpPr txBox="1"/>
          <p:nvPr/>
        </p:nvSpPr>
        <p:spPr>
          <a:xfrm>
            <a:off x="6686550" y="4254400"/>
            <a:ext cx="3225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fr-FR" sz="1400" b="0" i="0" u="none" strike="noStrike" cap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courtesy of Ivo Kabadshow</a:t>
            </a:r>
            <a:endParaRPr sz="1400" b="0" i="0" u="none" strike="noStrike" cap="none">
              <a:solidFill>
                <a:schemeClr val="accen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33c38e315d1_0_139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</a:t>
            </a:r>
            <a:endParaRPr/>
          </a:p>
        </p:txBody>
      </p:sp>
      <p:sp>
        <p:nvSpPr>
          <p:cNvPr id="130" name="Google Shape;130;g33c38e315d1_0_139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</a:pPr>
            <a:fld id="{00000000-1234-1234-1234-123412341234}" type="slidenum">
              <a:rPr lang="fr-FR"/>
              <a:t>5</a:t>
            </a:fld>
            <a:endParaRPr/>
          </a:p>
        </p:txBody>
      </p:sp>
      <p:sp>
        <p:nvSpPr>
          <p:cNvPr id="131" name="Google Shape;131;g33c38e315d1_0_139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2" name="Google Shape;132;g33c38e315d1_0_139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/>
              <a:t>Software features that force us to rethink our algorithms and software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133" name="Google Shape;133;g33c38e315d1_0_139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84249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Issues</a:t>
            </a:r>
            <a:endParaRPr b="1">
              <a:solidFill>
                <a:schemeClr val="accent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Heterogeneity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Scale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Variety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Objectives</a:t>
            </a:r>
            <a:endParaRPr b="1">
              <a:solidFill>
                <a:schemeClr val="accent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Efficiency/scalability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Portability (functional and performance)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Maintenance and evolution</a:t>
            </a:r>
            <a:endParaRPr/>
          </a:p>
          <a:p>
            <a:pPr marL="914400" lvl="0" indent="0" algn="l" rtl="0">
              <a:lnSpc>
                <a:spcPct val="100000"/>
              </a:lnSpc>
              <a:spcBef>
                <a:spcPts val="500"/>
              </a:spcBef>
              <a:spcAft>
                <a:spcPts val="5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c2e0ad0fb2_0_0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/>
              <a:t>The situation</a:t>
            </a:r>
            <a:endParaRPr/>
          </a:p>
        </p:txBody>
      </p:sp>
      <p:sp>
        <p:nvSpPr>
          <p:cNvPr id="139" name="Google Shape;139;g3c2e0ad0fb2_0_0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fr-FR"/>
              <a:t>6</a:t>
            </a:fld>
            <a:endParaRPr/>
          </a:p>
        </p:txBody>
      </p:sp>
      <p:sp>
        <p:nvSpPr>
          <p:cNvPr id="140" name="Google Shape;140;g3c2e0ad0fb2_0_0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g3c2e0ad0fb2_0_0"/>
          <p:cNvSpPr txBox="1">
            <a:spLocks noGrp="1"/>
          </p:cNvSpPr>
          <p:nvPr>
            <p:ph type="body" idx="2"/>
          </p:nvPr>
        </p:nvSpPr>
        <p:spPr>
          <a:xfrm>
            <a:off x="358775" y="1893600"/>
            <a:ext cx="4515000" cy="270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accent1"/>
                </a:solidFill>
              </a:rPr>
              <a:t>Different technologies address different needs:</a:t>
            </a:r>
            <a:br>
              <a:rPr lang="fr-FR">
                <a:solidFill>
                  <a:schemeClr val="accent1"/>
                </a:solidFill>
              </a:rPr>
            </a:br>
            <a:endParaRPr>
              <a:solidFill>
                <a:schemeClr val="accent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Composability?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Portability?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Maintainability/durability?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Productivity?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Sovereignty?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r-FR"/>
              <a:t>Education?</a:t>
            </a:r>
            <a:endParaRPr/>
          </a:p>
        </p:txBody>
      </p:sp>
      <p:sp>
        <p:nvSpPr>
          <p:cNvPr id="142" name="Google Shape;142;g3c2e0ad0fb2_0_0"/>
          <p:cNvSpPr/>
          <p:nvPr/>
        </p:nvSpPr>
        <p:spPr>
          <a:xfrm>
            <a:off x="5294050" y="3719625"/>
            <a:ext cx="3488700" cy="853500"/>
          </a:xfrm>
          <a:prstGeom prst="roundRect">
            <a:avLst>
              <a:gd name="adj" fmla="val 16667"/>
            </a:avLst>
          </a:prstGeom>
          <a:solidFill>
            <a:srgbClr val="C9DAF8"/>
          </a:solidFill>
          <a:ln w="1905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g3c2e0ad0fb2_0_0"/>
          <p:cNvSpPr/>
          <p:nvPr/>
        </p:nvSpPr>
        <p:spPr>
          <a:xfrm>
            <a:off x="5294050" y="2793138"/>
            <a:ext cx="3488700" cy="853500"/>
          </a:xfrm>
          <a:prstGeom prst="roundRect">
            <a:avLst>
              <a:gd name="adj" fmla="val 16667"/>
            </a:avLst>
          </a:prstGeom>
          <a:solidFill>
            <a:srgbClr val="F4CCCC"/>
          </a:solidFill>
          <a:ln w="19050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g3c2e0ad0fb2_0_0"/>
          <p:cNvSpPr/>
          <p:nvPr/>
        </p:nvSpPr>
        <p:spPr>
          <a:xfrm>
            <a:off x="5294050" y="1866650"/>
            <a:ext cx="3488700" cy="853500"/>
          </a:xfrm>
          <a:prstGeom prst="roundRect">
            <a:avLst>
              <a:gd name="adj" fmla="val 16667"/>
            </a:avLst>
          </a:prstGeom>
          <a:solidFill>
            <a:srgbClr val="B6D7A8"/>
          </a:solidFill>
          <a:ln w="19050" cap="flat" cmpd="sng">
            <a:solidFill>
              <a:srgbClr val="6AA84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g3c2e0ad0fb2_0_0"/>
          <p:cNvSpPr txBox="1"/>
          <p:nvPr/>
        </p:nvSpPr>
        <p:spPr>
          <a:xfrm>
            <a:off x="5363050" y="3806475"/>
            <a:ext cx="33495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chemeClr val="accent1"/>
                </a:solidFill>
              </a:rPr>
              <a:t>Kernels</a:t>
            </a:r>
            <a:r>
              <a:rPr lang="fr-FR">
                <a:solidFill>
                  <a:schemeClr val="accent1"/>
                </a:solidFill>
              </a:rPr>
              <a:t>:</a:t>
            </a:r>
            <a:br>
              <a:rPr lang="fr-FR">
                <a:solidFill>
                  <a:schemeClr val="accent1"/>
                </a:solidFill>
              </a:rPr>
            </a:br>
            <a:r>
              <a:rPr lang="fr-FR">
                <a:solidFill>
                  <a:schemeClr val="accent1"/>
                </a:solidFill>
              </a:rPr>
              <a:t>Kokkos, OpenMP,...</a:t>
            </a:r>
            <a:endParaRPr>
              <a:solidFill>
                <a:schemeClr val="accent1"/>
              </a:solidFill>
            </a:endParaRPr>
          </a:p>
        </p:txBody>
      </p:sp>
      <p:sp>
        <p:nvSpPr>
          <p:cNvPr id="146" name="Google Shape;146;g3c2e0ad0fb2_0_0"/>
          <p:cNvSpPr txBox="1"/>
          <p:nvPr/>
        </p:nvSpPr>
        <p:spPr>
          <a:xfrm>
            <a:off x="5419500" y="2897925"/>
            <a:ext cx="3261600" cy="6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chemeClr val="accent2"/>
                </a:solidFill>
              </a:rPr>
              <a:t>Algorithms, libraries</a:t>
            </a:r>
            <a:r>
              <a:rPr lang="fr-FR">
                <a:solidFill>
                  <a:schemeClr val="accent2"/>
                </a:solidFill>
              </a:rPr>
              <a:t>:</a:t>
            </a:r>
            <a:endParaRPr>
              <a:solidFill>
                <a:schemeClr val="accent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chemeClr val="accent2"/>
                </a:solidFill>
              </a:rPr>
              <a:t>MPI, PGAS, task-based…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147" name="Google Shape;147;g3c2e0ad0fb2_0_0"/>
          <p:cNvSpPr txBox="1"/>
          <p:nvPr/>
        </p:nvSpPr>
        <p:spPr>
          <a:xfrm>
            <a:off x="5463400" y="1982125"/>
            <a:ext cx="31614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 b="1">
                <a:solidFill>
                  <a:srgbClr val="38761D"/>
                </a:solidFill>
              </a:rPr>
              <a:t>Applications</a:t>
            </a:r>
            <a:r>
              <a:rPr lang="fr-FR">
                <a:solidFill>
                  <a:srgbClr val="38761D"/>
                </a:solidFill>
              </a:rPr>
              <a:t>:</a:t>
            </a:r>
            <a:endParaRPr>
              <a:solidFill>
                <a:srgbClr val="38761D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FR">
                <a:solidFill>
                  <a:srgbClr val="38761D"/>
                </a:solidFill>
              </a:rPr>
              <a:t>JAX, PyTorch, Julia</a:t>
            </a:r>
            <a:endParaRPr>
              <a:solidFill>
                <a:srgbClr val="38761D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c2e0ad0fb2_0_32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Software sovereignty</a:t>
            </a:r>
            <a:endParaRPr/>
          </a:p>
        </p:txBody>
      </p:sp>
      <p:sp>
        <p:nvSpPr>
          <p:cNvPr id="153" name="Google Shape;153;g3c2e0ad0fb2_0_32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fr-FR"/>
              <a:t>7</a:t>
            </a:fld>
            <a:endParaRPr/>
          </a:p>
        </p:txBody>
      </p:sp>
      <p:sp>
        <p:nvSpPr>
          <p:cNvPr id="154" name="Google Shape;154;g3c2e0ad0fb2_0_32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5" name="Google Shape;155;g3c2e0ad0fb2_0_32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/>
              <a:t>What software?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156" name="Google Shape;156;g3c2e0ad0fb2_0_32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53946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Which external software components do we critically depend on?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chemeClr val="dk1"/>
                </a:solidFill>
              </a:rPr>
              <a:t>SWOT of the UE software stack 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GPU software ecosystem?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Low level communication libraries?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How do we really setup a codesign approach with industry?</a:t>
            </a:r>
            <a:endParaRPr sz="1600" b="1">
              <a:solidFill>
                <a:schemeClr val="accent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EVIDEN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SiPearl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Etc.</a:t>
            </a:r>
            <a:endParaRPr/>
          </a:p>
        </p:txBody>
      </p:sp>
      <p:pic>
        <p:nvPicPr>
          <p:cNvPr id="157" name="Google Shape;157;g3c2e0ad0fb2_0_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8559" y="1145922"/>
            <a:ext cx="2842898" cy="3379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c2e0ad0fb2_0_41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Directions in Software</a:t>
            </a:r>
            <a:endParaRPr/>
          </a:p>
        </p:txBody>
      </p:sp>
      <p:sp>
        <p:nvSpPr>
          <p:cNvPr id="163" name="Google Shape;163;g3c2e0ad0fb2_0_41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fr-FR"/>
              <a:t>8</a:t>
            </a:fld>
            <a:endParaRPr/>
          </a:p>
        </p:txBody>
      </p:sp>
      <p:sp>
        <p:nvSpPr>
          <p:cNvPr id="164" name="Google Shape;164;g3c2e0ad0fb2_0_41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5" name="Google Shape;165;g3c2e0ad0fb2_0_41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/>
              <a:t>What will the post-exascale software stack look like?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166" name="Google Shape;166;g3c2e0ad0fb2_0_41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53946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If machines are going “GPU-Only”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chemeClr val="dk1"/>
                </a:solidFill>
              </a:rPr>
              <a:t>What software is still relevant?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US GPU companies are developing complete GPU software stacks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fr-FR"/>
              <a:t>How do we decrease our dependency on these providers?</a:t>
            </a:r>
            <a:endParaRPr>
              <a:solidFill>
                <a:schemeClr val="dk1"/>
              </a:solidFill>
            </a:endParaRPr>
          </a:p>
          <a:p>
            <a: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Will light come from hardware diversity and software composabilty?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Seems a sound approach for HPC/IA/Quantum hybridation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Disagregated architectures</a:t>
            </a:r>
            <a:endParaRPr/>
          </a:p>
        </p:txBody>
      </p:sp>
      <p:pic>
        <p:nvPicPr>
          <p:cNvPr id="167" name="Google Shape;167;g3c2e0ad0fb2_0_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908559" y="1145922"/>
            <a:ext cx="2842898" cy="3379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3c2e0ad0fb2_0_58"/>
          <p:cNvSpPr txBox="1">
            <a:spLocks noGrp="1"/>
          </p:cNvSpPr>
          <p:nvPr>
            <p:ph type="title"/>
          </p:nvPr>
        </p:nvSpPr>
        <p:spPr>
          <a:xfrm>
            <a:off x="359999" y="871155"/>
            <a:ext cx="8424000" cy="5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</a:pPr>
            <a:r>
              <a:rPr lang="fr-FR"/>
              <a:t>Toward a unique (and boring) ecosystem?</a:t>
            </a:r>
            <a:endParaRPr/>
          </a:p>
        </p:txBody>
      </p:sp>
      <p:sp>
        <p:nvSpPr>
          <p:cNvPr id="182" name="Google Shape;182;g3c2e0ad0fb2_0_58"/>
          <p:cNvSpPr txBox="1">
            <a:spLocks noGrp="1"/>
          </p:cNvSpPr>
          <p:nvPr>
            <p:ph type="sldNum" idx="12"/>
          </p:nvPr>
        </p:nvSpPr>
        <p:spPr>
          <a:xfrm>
            <a:off x="8316416" y="4784400"/>
            <a:ext cx="4677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  <p:sp>
        <p:nvSpPr>
          <p:cNvPr id="183" name="Google Shape;183;g3c2e0ad0fb2_0_58"/>
          <p:cNvSpPr txBox="1">
            <a:spLocks noGrp="1"/>
          </p:cNvSpPr>
          <p:nvPr>
            <p:ph type="dt" idx="10"/>
          </p:nvPr>
        </p:nvSpPr>
        <p:spPr>
          <a:xfrm>
            <a:off x="360000" y="4784400"/>
            <a:ext cx="1224000" cy="27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g3c2e0ad0fb2_0_58"/>
          <p:cNvSpPr txBox="1">
            <a:spLocks noGrp="1"/>
          </p:cNvSpPr>
          <p:nvPr>
            <p:ph type="body" idx="1"/>
          </p:nvPr>
        </p:nvSpPr>
        <p:spPr>
          <a:xfrm>
            <a:off x="358776" y="1413907"/>
            <a:ext cx="8424000" cy="45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r>
              <a:rPr lang="fr-FR"/>
              <a:t>The battle for the best programming model/language is over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</a:pPr>
            <a:endParaRPr/>
          </a:p>
        </p:txBody>
      </p:sp>
      <p:sp>
        <p:nvSpPr>
          <p:cNvPr id="185" name="Google Shape;185;g3c2e0ad0fb2_0_58"/>
          <p:cNvSpPr txBox="1">
            <a:spLocks noGrp="1"/>
          </p:cNvSpPr>
          <p:nvPr>
            <p:ph type="body" idx="2"/>
          </p:nvPr>
        </p:nvSpPr>
        <p:spPr>
          <a:xfrm>
            <a:off x="358776" y="1893600"/>
            <a:ext cx="5394600" cy="27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Generative Ais will soon be able to translate Fortran to C++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Char char="●"/>
            </a:pPr>
            <a:r>
              <a:rPr lang="fr-FR">
                <a:solidFill>
                  <a:schemeClr val="dk1"/>
                </a:solidFill>
              </a:rPr>
              <a:t>Or better, Fortran to Kokkos!</a:t>
            </a:r>
            <a:endParaRPr/>
          </a:p>
          <a:p>
            <a:pPr marL="457200" lvl="0" indent="-228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fr-FR" b="1">
                <a:solidFill>
                  <a:schemeClr val="accent1"/>
                </a:solidFill>
              </a:rPr>
              <a:t>Wait, why focusing on HPC-friendly languages?</a:t>
            </a:r>
            <a:endParaRPr>
              <a:solidFill>
                <a:schemeClr val="dk1"/>
              </a:solidFill>
            </a:endParaRPr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GenAi can translate Fortran to Python (or JAX)</a:t>
            </a:r>
            <a:endParaRPr/>
          </a:p>
          <a:p>
            <a:pPr marL="457200" lvl="0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So maybe we should prepare for the big jump to world.py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Are we gonna throw all our HPC expertise to trash?</a:t>
            </a:r>
            <a:endParaRPr/>
          </a:p>
          <a:p>
            <a:pPr marL="914400" lvl="1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38761D"/>
              </a:buClr>
              <a:buSzPts val="1800"/>
              <a:buFont typeface="Arial"/>
              <a:buChar char="●"/>
            </a:pPr>
            <a:r>
              <a:rPr lang="fr-FR">
                <a:solidFill>
                  <a:schemeClr val="dk1"/>
                </a:solidFill>
              </a:rPr>
              <a:t>Or shall all expertise be integrated into Python libraries?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RANCE 2030">
  <a:themeElements>
    <a:clrScheme name="FRANCE 2030">
      <a:dk1>
        <a:srgbClr val="000000"/>
      </a:dk1>
      <a:lt1>
        <a:srgbClr val="FFFFFF"/>
      </a:lt1>
      <a:dk2>
        <a:srgbClr val="FFFFFF"/>
      </a:dk2>
      <a:lt2>
        <a:srgbClr val="FFFFFF"/>
      </a:lt2>
      <a:accent1>
        <a:srgbClr val="000091"/>
      </a:accent1>
      <a:accent2>
        <a:srgbClr val="E1000F"/>
      </a:accent2>
      <a:accent3>
        <a:srgbClr val="808080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602</Words>
  <Application>Microsoft Macintosh PowerPoint</Application>
  <PresentationFormat>Affichage à l'écran (16:9)</PresentationFormat>
  <Paragraphs>131</Paragraphs>
  <Slides>14</Slides>
  <Notes>14</Notes>
  <HiddenSlides>5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14</vt:i4>
      </vt:variant>
    </vt:vector>
  </HeadingPairs>
  <TitlesOfParts>
    <vt:vector size="17" baseType="lpstr">
      <vt:lpstr>Arial</vt:lpstr>
      <vt:lpstr>Noto Sans Symbols</vt:lpstr>
      <vt:lpstr>FRANCE 2030</vt:lpstr>
      <vt:lpstr>Ecosystème logiciel: modèles de programmation et pile logicielle</vt:lpstr>
      <vt:lpstr>The elephant in the room</vt:lpstr>
      <vt:lpstr>The elephant in the room: GPUs</vt:lpstr>
      <vt:lpstr>The elephant in the room: GPUs</vt:lpstr>
      <vt:lpstr>Software</vt:lpstr>
      <vt:lpstr>The situation</vt:lpstr>
      <vt:lpstr>Software sovereignty</vt:lpstr>
      <vt:lpstr>Directions in Software</vt:lpstr>
      <vt:lpstr>Toward a unique (and boring) ecosystem?</vt:lpstr>
      <vt:lpstr>Software</vt:lpstr>
      <vt:lpstr>Software</vt:lpstr>
      <vt:lpstr>Software</vt:lpstr>
      <vt:lpstr>Software</vt:lpstr>
      <vt:lpstr>Software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Martial Kurtz</dc:creator>
  <cp:lastModifiedBy>Raymond Namyst</cp:lastModifiedBy>
  <cp:revision>1</cp:revision>
  <dcterms:created xsi:type="dcterms:W3CDTF">2023-07-26T21:32:17Z</dcterms:created>
  <dcterms:modified xsi:type="dcterms:W3CDTF">2026-02-09T09:32:05Z</dcterms:modified>
</cp:coreProperties>
</file>